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9"/>
  </p:notesMasterIdLst>
  <p:handoutMasterIdLst>
    <p:handoutMasterId r:id="rId40"/>
  </p:handoutMasterIdLst>
  <p:sldIdLst>
    <p:sldId id="256" r:id="rId2"/>
    <p:sldId id="401" r:id="rId3"/>
    <p:sldId id="402" r:id="rId4"/>
    <p:sldId id="386" r:id="rId5"/>
    <p:sldId id="388" r:id="rId6"/>
    <p:sldId id="390" r:id="rId7"/>
    <p:sldId id="393" r:id="rId8"/>
    <p:sldId id="394" r:id="rId9"/>
    <p:sldId id="400" r:id="rId10"/>
    <p:sldId id="392" r:id="rId11"/>
    <p:sldId id="396" r:id="rId12"/>
    <p:sldId id="348" r:id="rId13"/>
    <p:sldId id="349" r:id="rId14"/>
    <p:sldId id="350" r:id="rId15"/>
    <p:sldId id="351" r:id="rId16"/>
    <p:sldId id="354" r:id="rId17"/>
    <p:sldId id="366" r:id="rId18"/>
    <p:sldId id="377" r:id="rId19"/>
    <p:sldId id="352" r:id="rId20"/>
    <p:sldId id="353" r:id="rId21"/>
    <p:sldId id="356" r:id="rId22"/>
    <p:sldId id="357" r:id="rId23"/>
    <p:sldId id="358" r:id="rId24"/>
    <p:sldId id="359" r:id="rId25"/>
    <p:sldId id="360" r:id="rId26"/>
    <p:sldId id="364" r:id="rId27"/>
    <p:sldId id="361" r:id="rId28"/>
    <p:sldId id="362" r:id="rId29"/>
    <p:sldId id="363" r:id="rId30"/>
    <p:sldId id="365" r:id="rId31"/>
    <p:sldId id="367" r:id="rId32"/>
    <p:sldId id="372" r:id="rId33"/>
    <p:sldId id="368" r:id="rId34"/>
    <p:sldId id="373" r:id="rId35"/>
    <p:sldId id="376" r:id="rId36"/>
    <p:sldId id="398" r:id="rId37"/>
    <p:sldId id="3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001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74"/>
  </p:normalViewPr>
  <p:slideViewPr>
    <p:cSldViewPr snapToGrid="0" snapToObjects="1">
      <p:cViewPr>
        <p:scale>
          <a:sx n="73" d="100"/>
          <a:sy n="73" d="100"/>
        </p:scale>
        <p:origin x="-10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A947E-D388-8940-80BB-6CA2856F322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269A-4386-B24F-B700-3AD604F4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894D-C3DF-C54D-86FE-FEE96EC36F9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ABA1F-C2C7-1D41-9B9C-D35875E1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782" y="569311"/>
            <a:ext cx="5655018" cy="2040759"/>
          </a:xfrm>
        </p:spPr>
        <p:txBody>
          <a:bodyPr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2758966" cy="594010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01086" y="430146"/>
            <a:ext cx="8397229" cy="5182226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8" y="1600201"/>
            <a:ext cx="8123462" cy="39507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234386" y="1600201"/>
            <a:ext cx="2452414" cy="2988015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19401" y="378937"/>
            <a:ext cx="7675313" cy="2417007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58" y="1600201"/>
            <a:ext cx="409700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39" y="1600201"/>
            <a:ext cx="395476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4"/>
            <a:ext cx="2995448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4"/>
            <a:ext cx="2757214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55267" y="274637"/>
            <a:ext cx="2452414" cy="2623723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155267" y="3116479"/>
            <a:ext cx="2452414" cy="2598308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216723" y="348214"/>
            <a:ext cx="3890524" cy="5233432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3309" y="348214"/>
            <a:ext cx="4435005" cy="5305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380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01" y="1435102"/>
            <a:ext cx="5050305" cy="4218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703" y="402898"/>
            <a:ext cx="7939097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03" y="5367338"/>
            <a:ext cx="7939097" cy="43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" y="-19707"/>
            <a:ext cx="9143998" cy="5959808"/>
          </a:xfrm>
          <a:prstGeom prst="rect">
            <a:avLst/>
          </a:prstGeom>
          <a:solidFill>
            <a:srgbClr val="51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RIZONTAL_PRINT_maroon_1c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6" y="6170066"/>
            <a:ext cx="3617930" cy="504393"/>
          </a:xfrm>
          <a:prstGeom prst="rect">
            <a:avLst/>
          </a:prstGeom>
        </p:spPr>
      </p:pic>
      <p:pic>
        <p:nvPicPr>
          <p:cNvPr id="6" name="Picture 5" descr="HORIZONTAL_PRINT_maroon_cmyk.pdf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74" y="6065243"/>
            <a:ext cx="3623426" cy="6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dc.msstate.edu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ringtrue.msstate.edu/charge/" TargetMode="External"/><Relationship Id="rId2" Type="http://schemas.openxmlformats.org/officeDocument/2006/relationships/hyperlink" Target="http://www.facebook.com/BulldogCHARGELab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78667"/>
            <a:ext cx="7772400" cy="1470025"/>
          </a:xfrm>
        </p:spPr>
        <p:txBody>
          <a:bodyPr/>
          <a:lstStyle/>
          <a:p>
            <a:r>
              <a:rPr lang="en-US" dirty="0" smtClean="0"/>
              <a:t>Navigating Behavioral Adventures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7075" y="4624542"/>
            <a:ext cx="7255565" cy="2215767"/>
          </a:xfrm>
        </p:spPr>
        <p:txBody>
          <a:bodyPr>
            <a:normAutofit/>
          </a:bodyPr>
          <a:lstStyle/>
          <a:p>
            <a:r>
              <a:rPr lang="en-US" dirty="0" err="1" smtClean="0"/>
              <a:t>Kasee</a:t>
            </a:r>
            <a:r>
              <a:rPr lang="en-US" dirty="0" smtClean="0"/>
              <a:t> Stratton, Ph.D., NCSP</a:t>
            </a:r>
          </a:p>
          <a:p>
            <a:r>
              <a:rPr lang="en-US" dirty="0" smtClean="0"/>
              <a:t>Dan Gadke, Ph.D., BCBA, NCSP</a:t>
            </a:r>
            <a:endParaRPr lang="en-US" dirty="0"/>
          </a:p>
        </p:txBody>
      </p:sp>
      <p:pic>
        <p:nvPicPr>
          <p:cNvPr id="3" name="Picture 2" descr="BULLDOG CHARGE_FB Photo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07231"/>
            <a:ext cx="2471436" cy="2471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all easier said than done.</a:t>
            </a:r>
          </a:p>
          <a:p>
            <a:r>
              <a:rPr lang="en-US" dirty="0" smtClean="0"/>
              <a:t>Behavior is hard.</a:t>
            </a:r>
          </a:p>
          <a:p>
            <a:r>
              <a:rPr lang="en-US" dirty="0" smtClean="0"/>
              <a:t>You are tough. </a:t>
            </a:r>
          </a:p>
        </p:txBody>
      </p:sp>
    </p:spTree>
    <p:extLst>
      <p:ext uri="{BB962C8B-B14F-4D97-AF65-F5344CB8AC3E}">
        <p14:creationId xmlns:p14="http://schemas.microsoft.com/office/powerpoint/2010/main" val="16959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Behavior In The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of you have IEPs?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of your children have “behavior problems/issues” in the school setting?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of you have a documented FBA and BIP as part of your child’s IEP?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Children spend most of their days in school.</a:t>
            </a:r>
          </a:p>
          <a:p>
            <a:r>
              <a:rPr lang="en-US" dirty="0" smtClean="0"/>
              <a:t>Many children with CHARGE have a host of behavior needs to address</a:t>
            </a:r>
          </a:p>
          <a:p>
            <a:r>
              <a:rPr lang="en-US" dirty="0" smtClean="0"/>
              <a:t>Preliminary data: </a:t>
            </a:r>
          </a:p>
          <a:p>
            <a:pPr lvl="1"/>
            <a:r>
              <a:rPr lang="en-US" dirty="0" smtClean="0"/>
              <a:t>36% had FBA or BIP; check box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25% have goal</a:t>
            </a:r>
          </a:p>
          <a:p>
            <a:pPr lvl="1"/>
            <a:r>
              <a:rPr lang="en-US" dirty="0" smtClean="0"/>
              <a:t>18% had behavior goal, no plan; </a:t>
            </a:r>
          </a:p>
          <a:p>
            <a:pPr lvl="1"/>
            <a:r>
              <a:rPr lang="en-US" dirty="0" smtClean="0"/>
              <a:t>average 2.5 minutes per 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Predictor of long term success </a:t>
            </a:r>
            <a:r>
              <a:rPr lang="mr-IN" dirty="0" smtClean="0"/>
              <a:t>–</a:t>
            </a:r>
            <a:r>
              <a:rPr lang="en-US" dirty="0" smtClean="0"/>
              <a:t> number of functional skills.</a:t>
            </a:r>
          </a:p>
          <a:p>
            <a:r>
              <a:rPr lang="en-US" dirty="0" smtClean="0"/>
              <a:t>Schools should routinely address behavior needs and behavior skill development as part of child’s IEP. </a:t>
            </a:r>
          </a:p>
          <a:p>
            <a:r>
              <a:rPr lang="en-US" dirty="0" smtClean="0"/>
              <a:t>Use Functional Behavior Assessment and Behavioral Intervention Plans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common pitfalls of behavior plans</a:t>
            </a:r>
          </a:p>
          <a:p>
            <a:r>
              <a:rPr lang="en-US" dirty="0" smtClean="0"/>
              <a:t>Understand what a FBA is</a:t>
            </a:r>
          </a:p>
          <a:p>
            <a:r>
              <a:rPr lang="en-US" dirty="0" smtClean="0"/>
              <a:t>Understand what a BIP is</a:t>
            </a:r>
          </a:p>
          <a:p>
            <a:r>
              <a:rPr lang="en-US" dirty="0" smtClean="0"/>
              <a:t>Key behavior goals</a:t>
            </a:r>
          </a:p>
          <a:p>
            <a:r>
              <a:rPr lang="en-US" dirty="0" smtClean="0"/>
              <a:t>CHARGE related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are often haphazard</a:t>
            </a:r>
          </a:p>
          <a:p>
            <a:r>
              <a:rPr lang="en-US" dirty="0" smtClean="0"/>
              <a:t>Lack of evidenced-based interventions</a:t>
            </a:r>
          </a:p>
          <a:p>
            <a:r>
              <a:rPr lang="en-US" dirty="0" smtClean="0"/>
              <a:t>Short lived</a:t>
            </a:r>
          </a:p>
          <a:p>
            <a:r>
              <a:rPr lang="en-US" dirty="0" smtClean="0"/>
              <a:t>No data collection </a:t>
            </a:r>
            <a:r>
              <a:rPr lang="mr-IN" dirty="0" smtClean="0"/>
              <a:t>–</a:t>
            </a:r>
            <a:r>
              <a:rPr lang="en-US" dirty="0" smtClean="0"/>
              <a:t> “check box” method</a:t>
            </a:r>
          </a:p>
          <a:p>
            <a:r>
              <a:rPr lang="en-US" dirty="0" smtClean="0"/>
              <a:t>Plan is not included in 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B</a:t>
            </a:r>
            <a:r>
              <a:rPr lang="en-US" dirty="0" smtClean="0"/>
              <a:t>ehavior Plans</a:t>
            </a:r>
            <a:endParaRPr lang="en-US" dirty="0"/>
          </a:p>
        </p:txBody>
      </p:sp>
      <p:pic>
        <p:nvPicPr>
          <p:cNvPr id="4" name="Picture 2" descr="image001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44" y="1667565"/>
            <a:ext cx="8606864" cy="36774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48" y="2340071"/>
            <a:ext cx="80005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Behavior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systematic collection of data for the purposes of addressing:</a:t>
            </a:r>
          </a:p>
          <a:p>
            <a:pPr lvl="1"/>
            <a:r>
              <a:rPr lang="en-US" dirty="0" smtClean="0"/>
              <a:t>WHY a behavior happens</a:t>
            </a:r>
          </a:p>
          <a:p>
            <a:pPr lvl="1"/>
            <a:r>
              <a:rPr lang="en-US" dirty="0" smtClean="0"/>
              <a:t>In what SETTING behavior happens</a:t>
            </a:r>
          </a:p>
          <a:p>
            <a:pPr lvl="1"/>
            <a:r>
              <a:rPr lang="en-US" dirty="0" smtClean="0"/>
              <a:t>INFORM intervention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248" y="1417639"/>
            <a:ext cx="8000552" cy="4133283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err="1" smtClean="0"/>
              <a:t>Kasee</a:t>
            </a:r>
            <a:r>
              <a:rPr lang="en-US" b="1" dirty="0" smtClean="0"/>
              <a:t> Stratton </a:t>
            </a: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	Email: kstratton@colled.msstate.edu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Phone: 662-325-5461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/>
              <a:t>Dan </a:t>
            </a:r>
            <a:r>
              <a:rPr lang="en-US" b="1" dirty="0" err="1" smtClean="0"/>
              <a:t>Gadke</a:t>
            </a: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Email: dgadke@colled.msstate.edu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Phone: 662-325-3312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Webpage: </a:t>
            </a:r>
            <a:r>
              <a:rPr lang="en-US" dirty="0">
                <a:hlinkClick r:id="rId2"/>
              </a:rPr>
              <a:t>http://www.addc.msstate.edu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FBA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Measures</a:t>
            </a:r>
          </a:p>
          <a:p>
            <a:r>
              <a:rPr lang="en-US" dirty="0" smtClean="0"/>
              <a:t>Direct Measures</a:t>
            </a:r>
          </a:p>
          <a:p>
            <a:r>
              <a:rPr lang="en-US" dirty="0" smtClean="0"/>
              <a:t>Functional Analysis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eachers 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Student?</a:t>
            </a:r>
            <a:endParaRPr lang="en-US" dirty="0"/>
          </a:p>
          <a:p>
            <a:r>
              <a:rPr lang="en-US" dirty="0"/>
              <a:t>Look at behavior history/records</a:t>
            </a:r>
          </a:p>
          <a:p>
            <a:r>
              <a:rPr lang="en-US" dirty="0"/>
              <a:t>ABC 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Operationally defined behavior</a:t>
            </a:r>
          </a:p>
          <a:p>
            <a:r>
              <a:rPr lang="en-US" dirty="0" smtClean="0"/>
              <a:t>Systematic Observations</a:t>
            </a:r>
          </a:p>
          <a:p>
            <a:pPr lvl="1"/>
            <a:r>
              <a:rPr lang="en-US" dirty="0" smtClean="0"/>
              <a:t>More than 1</a:t>
            </a:r>
          </a:p>
          <a:p>
            <a:pPr lvl="1"/>
            <a:r>
              <a:rPr lang="en-US" dirty="0" smtClean="0"/>
              <a:t>Across settings</a:t>
            </a:r>
          </a:p>
          <a:p>
            <a:pPr lvl="1"/>
            <a:r>
              <a:rPr lang="en-US" dirty="0" smtClean="0"/>
              <a:t>Compared to peers</a:t>
            </a:r>
          </a:p>
          <a:p>
            <a:r>
              <a:rPr lang="en-US" dirty="0" smtClean="0"/>
              <a:t>Permanent products</a:t>
            </a:r>
          </a:p>
          <a:p>
            <a:r>
              <a:rPr lang="en-US" dirty="0" smtClean="0"/>
              <a:t>Rule-out/Consider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specific and targeted of procedures</a:t>
            </a:r>
          </a:p>
          <a:p>
            <a:r>
              <a:rPr lang="en-US" dirty="0" smtClean="0"/>
              <a:t>Rarely done</a:t>
            </a:r>
          </a:p>
          <a:p>
            <a:r>
              <a:rPr lang="en-US" dirty="0" smtClean="0"/>
              <a:t>Lots of options</a:t>
            </a:r>
          </a:p>
          <a:p>
            <a:pPr lvl="1"/>
            <a:r>
              <a:rPr lang="en-US" dirty="0" smtClean="0"/>
              <a:t>Tradition</a:t>
            </a:r>
          </a:p>
          <a:p>
            <a:pPr lvl="1"/>
            <a:r>
              <a:rPr lang="en-US" dirty="0" smtClean="0"/>
              <a:t>Brief</a:t>
            </a:r>
          </a:p>
          <a:p>
            <a:pPr lvl="1"/>
            <a:r>
              <a:rPr lang="en-US" dirty="0" smtClean="0"/>
              <a:t>Trial Based</a:t>
            </a:r>
          </a:p>
          <a:p>
            <a:r>
              <a:rPr lang="en-US" dirty="0" smtClean="0"/>
              <a:t>Ask about it</a:t>
            </a:r>
            <a:r>
              <a:rPr lang="mr-IN" dirty="0" smtClean="0"/>
              <a:t>…</a:t>
            </a:r>
            <a:r>
              <a:rPr lang="en-US" dirty="0" smtClean="0"/>
              <a:t> minimize guessing; confirm data</a:t>
            </a:r>
          </a:p>
        </p:txBody>
      </p:sp>
    </p:spTree>
    <p:extLst>
      <p:ext uri="{BB962C8B-B14F-4D97-AF65-F5344CB8AC3E}">
        <p14:creationId xmlns:p14="http://schemas.microsoft.com/office/powerpoint/2010/main" val="18738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Intervention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Targeted intervention plan </a:t>
            </a:r>
            <a:r>
              <a:rPr lang="en-US" u="sng" dirty="0" smtClean="0"/>
              <a:t>based on FBA data</a:t>
            </a:r>
          </a:p>
          <a:p>
            <a:r>
              <a:rPr lang="en-US" dirty="0" smtClean="0"/>
              <a:t>Evidenced-based interventions are not “one size fits all”</a:t>
            </a:r>
          </a:p>
          <a:p>
            <a:r>
              <a:rPr lang="en-US" dirty="0" smtClean="0"/>
              <a:t>Focus on Positive behavior supports/skill development</a:t>
            </a:r>
          </a:p>
          <a:p>
            <a:pPr lvl="1"/>
            <a:r>
              <a:rPr lang="en-US" dirty="0" smtClean="0"/>
              <a:t>Need to teach replacement skills</a:t>
            </a:r>
          </a:p>
          <a:p>
            <a:pPr lvl="1"/>
            <a:r>
              <a:rPr lang="en-US" dirty="0" smtClean="0"/>
              <a:t>NOT PUNATIVE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Preventative Strategies</a:t>
            </a:r>
          </a:p>
          <a:p>
            <a:r>
              <a:rPr lang="en-US" dirty="0" smtClean="0"/>
              <a:t>Skill Development/teaching</a:t>
            </a:r>
          </a:p>
          <a:p>
            <a:pPr lvl="1"/>
            <a:r>
              <a:rPr lang="en-US" dirty="0" smtClean="0"/>
              <a:t>What behaviors are necessary to replace problem behavior</a:t>
            </a:r>
          </a:p>
          <a:p>
            <a:r>
              <a:rPr lang="en-US" dirty="0" smtClean="0"/>
              <a:t>Response/consequences</a:t>
            </a:r>
          </a:p>
          <a:p>
            <a:pPr lvl="1"/>
            <a:r>
              <a:rPr lang="en-US" dirty="0" smtClean="0"/>
              <a:t>How do we reinforce appropriate behavior</a:t>
            </a:r>
          </a:p>
          <a:p>
            <a:pPr lvl="1"/>
            <a:r>
              <a:rPr lang="en-US" dirty="0" smtClean="0"/>
              <a:t>What do we do with problem behavior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children with behavior concerns should have skills targeting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Functional Communication Training</a:t>
            </a:r>
          </a:p>
          <a:p>
            <a:pPr lvl="1"/>
            <a:r>
              <a:rPr lang="en-US" dirty="0" smtClean="0"/>
              <a:t>Compliance Training</a:t>
            </a:r>
          </a:p>
          <a:p>
            <a:pPr lvl="1"/>
            <a:r>
              <a:rPr lang="en-US" dirty="0" smtClean="0"/>
              <a:t>Tolerance Training</a:t>
            </a:r>
          </a:p>
          <a:p>
            <a:r>
              <a:rPr lang="en-US" dirty="0" smtClean="0"/>
              <a:t>Advocate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going to implement?</a:t>
            </a:r>
          </a:p>
          <a:p>
            <a:r>
              <a:rPr lang="en-US" dirty="0" smtClean="0"/>
              <a:t>Integrity checks?</a:t>
            </a:r>
          </a:p>
          <a:p>
            <a:r>
              <a:rPr lang="en-US" dirty="0" smtClean="0"/>
              <a:t>Collect data?</a:t>
            </a:r>
          </a:p>
          <a:p>
            <a:r>
              <a:rPr lang="en-US" dirty="0" smtClean="0"/>
              <a:t>What if behavior changes</a:t>
            </a:r>
          </a:p>
          <a:p>
            <a:pPr lvl="1"/>
            <a:r>
              <a:rPr lang="en-US" dirty="0" smtClean="0"/>
              <a:t>New FBA!</a:t>
            </a:r>
          </a:p>
        </p:txBody>
      </p:sp>
    </p:spTree>
    <p:extLst>
      <p:ext uri="{BB962C8B-B14F-4D97-AF65-F5344CB8AC3E}">
        <p14:creationId xmlns:p14="http://schemas.microsoft.com/office/powerpoint/2010/main" val="790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“My BIP does not work!”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</a:t>
            </a:r>
            <a:r>
              <a:rPr lang="mr-IN" dirty="0" smtClean="0"/>
              <a:t>…</a:t>
            </a:r>
            <a:r>
              <a:rPr lang="en-US" dirty="0" smtClean="0"/>
              <a:t> user error</a:t>
            </a:r>
          </a:p>
          <a:p>
            <a:pPr lvl="1"/>
            <a:r>
              <a:rPr lang="en-US" dirty="0" smtClean="0"/>
              <a:t>Not a child problem</a:t>
            </a:r>
          </a:p>
          <a:p>
            <a:r>
              <a:rPr lang="en-US" dirty="0" smtClean="0"/>
              <a:t>Intervention is not done with integrity</a:t>
            </a:r>
          </a:p>
          <a:p>
            <a:r>
              <a:rPr lang="en-US" dirty="0" smtClean="0"/>
              <a:t>Intervention is given up on or withdrawn inappropriately</a:t>
            </a:r>
          </a:p>
          <a:p>
            <a:r>
              <a:rPr lang="en-US" dirty="0" smtClean="0"/>
              <a:t>Assessment was not done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mentioned IEP?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FBA and BIP should be included in IEP, not standalone</a:t>
            </a:r>
          </a:p>
          <a:p>
            <a:pPr lvl="1"/>
            <a:r>
              <a:rPr lang="en-US" dirty="0" smtClean="0"/>
              <a:t>Protects child</a:t>
            </a:r>
          </a:p>
          <a:p>
            <a:pPr lvl="1"/>
            <a:r>
              <a:rPr lang="en-US" dirty="0" smtClean="0"/>
              <a:t>Establishes clear goals (not just percentages)</a:t>
            </a:r>
          </a:p>
          <a:p>
            <a:pPr lvl="1"/>
            <a:r>
              <a:rPr lang="en-US" dirty="0" smtClean="0"/>
              <a:t>Carry over across grades/teachers</a:t>
            </a:r>
          </a:p>
          <a:p>
            <a:pPr lvl="1"/>
            <a:r>
              <a:rPr lang="en-US" dirty="0" smtClean="0"/>
              <a:t>One of strongest legal documents in country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BE SURE YOU HAVE A COPY BEFORE YOU LEAVE THE MEETING!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Bulldog CHARGE Research Lab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hlinkClick r:id="rId2"/>
              </a:rPr>
              <a:t>www.facebook.com/BulldogCHARGELab/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hlinkClick r:id="rId3"/>
              </a:rPr>
              <a:t>http://weringtrue.msstate.edu/charge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BulldogCHARGE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13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child has behavior concerns at school</a:t>
            </a:r>
          </a:p>
          <a:p>
            <a:r>
              <a:rPr lang="en-US" dirty="0" smtClean="0"/>
              <a:t>Random intervention</a:t>
            </a:r>
          </a:p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he behavior is random”</a:t>
            </a:r>
          </a:p>
          <a:p>
            <a:r>
              <a:rPr lang="en-US" dirty="0" smtClean="0"/>
              <a:t>“We can’t see him/her until you work this out”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Self-stimulatory Behaviors</a:t>
            </a:r>
          </a:p>
          <a:p>
            <a:r>
              <a:rPr lang="en-US" dirty="0" smtClean="0"/>
              <a:t>Self-injurious Behavior</a:t>
            </a:r>
          </a:p>
          <a:p>
            <a:r>
              <a:rPr lang="en-US" dirty="0" smtClean="0"/>
              <a:t>Aggression</a:t>
            </a:r>
          </a:p>
          <a:p>
            <a:r>
              <a:rPr lang="en-US" dirty="0" smtClean="0"/>
              <a:t>Non-compliance</a:t>
            </a:r>
          </a:p>
          <a:p>
            <a:r>
              <a:rPr lang="en-US" dirty="0" smtClean="0"/>
              <a:t>Tantrums</a:t>
            </a:r>
          </a:p>
          <a:p>
            <a:r>
              <a:rPr lang="en-US" dirty="0" smtClean="0"/>
              <a:t>Dropping</a:t>
            </a:r>
          </a:p>
          <a:p>
            <a:r>
              <a:rPr lang="en-US" dirty="0" smtClean="0"/>
              <a:t>Any behavior impact daily life/success</a:t>
            </a:r>
          </a:p>
        </p:txBody>
      </p:sp>
    </p:spTree>
    <p:extLst>
      <p:ext uri="{BB962C8B-B14F-4D97-AF65-F5344CB8AC3E}">
        <p14:creationId xmlns:p14="http://schemas.microsoft.com/office/powerpoint/2010/main" val="17984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48" y="1855084"/>
            <a:ext cx="8000552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do you want to see?</a:t>
            </a:r>
          </a:p>
          <a:p>
            <a:r>
              <a:rPr lang="en-US" dirty="0" smtClean="0"/>
              <a:t>How do you get there?</a:t>
            </a:r>
          </a:p>
          <a:p>
            <a:pPr lvl="1"/>
            <a:r>
              <a:rPr lang="en-US" dirty="0" smtClean="0"/>
              <a:t>What resources do I need?</a:t>
            </a:r>
          </a:p>
          <a:p>
            <a:pPr lvl="1"/>
            <a:r>
              <a:rPr lang="en-US" dirty="0" smtClean="0"/>
              <a:t>What changes in the environment are necessary?</a:t>
            </a:r>
          </a:p>
          <a:p>
            <a:pPr lvl="1"/>
            <a:r>
              <a:rPr lang="en-US" dirty="0" smtClean="0"/>
              <a:t>What else do I need to know about the student?</a:t>
            </a:r>
          </a:p>
          <a:p>
            <a:r>
              <a:rPr lang="en-US" dirty="0" smtClean="0"/>
              <a:t>Will what I teach now have an impact in 5 years?  Positive? Negative impact?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something that motivates the child</a:t>
            </a:r>
          </a:p>
          <a:p>
            <a:pPr lvl="1"/>
            <a:r>
              <a:rPr lang="en-US" dirty="0" smtClean="0"/>
              <a:t>Missing the </a:t>
            </a:r>
            <a:r>
              <a:rPr lang="en-US" dirty="0" err="1" smtClean="0"/>
              <a:t>reinforcer</a:t>
            </a:r>
            <a:endParaRPr lang="en-US" dirty="0" smtClean="0"/>
          </a:p>
          <a:p>
            <a:r>
              <a:rPr lang="en-US" dirty="0" smtClean="0"/>
              <a:t>How immediate reinforcement is provided</a:t>
            </a:r>
          </a:p>
          <a:p>
            <a:r>
              <a:rPr lang="en-US" dirty="0" smtClean="0"/>
              <a:t>Informing the child reinforcement is available and follow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248" y="1417639"/>
            <a:ext cx="8000552" cy="4392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 your rights for behavior</a:t>
            </a:r>
          </a:p>
          <a:p>
            <a:pPr lvl="1"/>
            <a:r>
              <a:rPr lang="en-US" dirty="0" smtClean="0"/>
              <a:t>Ask for FBA</a:t>
            </a:r>
          </a:p>
          <a:p>
            <a:pPr lvl="1"/>
            <a:r>
              <a:rPr lang="en-US" dirty="0" smtClean="0"/>
              <a:t>Behavior Plan </a:t>
            </a:r>
          </a:p>
          <a:p>
            <a:r>
              <a:rPr lang="en-US" dirty="0" smtClean="0"/>
              <a:t>Look for red flags </a:t>
            </a:r>
          </a:p>
          <a:p>
            <a:r>
              <a:rPr lang="en-US" dirty="0" smtClean="0"/>
              <a:t>Make sure the entire team understands behavior should be addressed first! </a:t>
            </a:r>
          </a:p>
          <a:p>
            <a:pPr lvl="1"/>
            <a:r>
              <a:rPr lang="en-US" dirty="0" smtClean="0"/>
              <a:t>We need more than 2.5 minutes a day!</a:t>
            </a:r>
          </a:p>
          <a:p>
            <a:r>
              <a:rPr lang="en-US" dirty="0" smtClean="0"/>
              <a:t>Behaviors plans don’t work because of adults, not kids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5" y="4498975"/>
            <a:ext cx="7772400" cy="1470025"/>
          </a:xfrm>
        </p:spPr>
        <p:txBody>
          <a:bodyPr/>
          <a:lstStyle/>
          <a:p>
            <a:r>
              <a:rPr lang="en-US" dirty="0" smtClean="0"/>
              <a:t>Bulldog CHARGE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Research Lab</a:t>
            </a:r>
            <a:endParaRPr lang="en-US" dirty="0"/>
          </a:p>
        </p:txBody>
      </p:sp>
      <p:pic>
        <p:nvPicPr>
          <p:cNvPr id="4" name="Picture 3" descr="Lab Phot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9"/>
          <a:stretch/>
        </p:blipFill>
        <p:spPr>
          <a:xfrm>
            <a:off x="1019175" y="520701"/>
            <a:ext cx="6937375" cy="37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9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Demographics and Dynamics</a:t>
            </a:r>
          </a:p>
          <a:p>
            <a:pPr lvl="1"/>
            <a:r>
              <a:rPr lang="en-US" dirty="0" smtClean="0"/>
              <a:t>If interested, please email: kks196@msstate.edu</a:t>
            </a:r>
          </a:p>
          <a:p>
            <a:r>
              <a:rPr lang="en-US" dirty="0" smtClean="0"/>
              <a:t>IEPs and BIPs</a:t>
            </a:r>
          </a:p>
          <a:p>
            <a:r>
              <a:rPr lang="en-US" dirty="0" smtClean="0"/>
              <a:t>Sexuality </a:t>
            </a:r>
          </a:p>
          <a:p>
            <a:r>
              <a:rPr lang="en-US" dirty="0" smtClean="0"/>
              <a:t>Sleep </a:t>
            </a:r>
          </a:p>
          <a:p>
            <a:r>
              <a:rPr lang="en-US" dirty="0" smtClean="0"/>
              <a:t>Analyzing Behavior &amp;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28264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Behavior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Empower you as parents and caregivers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View and think about behavior through a new lens</a:t>
            </a:r>
          </a:p>
        </p:txBody>
      </p:sp>
    </p:spTree>
    <p:extLst>
      <p:ext uri="{BB962C8B-B14F-4D97-AF65-F5344CB8AC3E}">
        <p14:creationId xmlns:p14="http://schemas.microsoft.com/office/powerpoint/2010/main" val="1996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</a:t>
            </a:r>
            <a:r>
              <a:rPr lang="en-US" dirty="0" smtClean="0"/>
              <a:t> behavior serves a purpose</a:t>
            </a:r>
          </a:p>
          <a:p>
            <a:r>
              <a:rPr lang="en-US" u="sng" dirty="0" smtClean="0"/>
              <a:t>All</a:t>
            </a:r>
            <a:r>
              <a:rPr lang="en-US" dirty="0" smtClean="0"/>
              <a:t> behavior is learned</a:t>
            </a:r>
            <a:endParaRPr lang="en-US" u="sng" dirty="0" smtClean="0"/>
          </a:p>
          <a:p>
            <a:r>
              <a:rPr lang="en-US" dirty="0"/>
              <a:t>B</a:t>
            </a:r>
            <a:r>
              <a:rPr lang="en-US" dirty="0" smtClean="0"/>
              <a:t>ehavior is a form of communication</a:t>
            </a:r>
          </a:p>
          <a:p>
            <a:r>
              <a:rPr lang="en-US" dirty="0" smtClean="0"/>
              <a:t>Behavior involves interaction (and is maintained) by the environment</a:t>
            </a:r>
          </a:p>
          <a:p>
            <a:pPr lvl="1"/>
            <a:r>
              <a:rPr lang="en-US" dirty="0" smtClean="0"/>
              <a:t>Our bodies are part of our environment…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Challenging Behaviors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248" y="1743076"/>
            <a:ext cx="8000552" cy="39507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Preference </a:t>
            </a:r>
            <a:r>
              <a:rPr lang="en-US" sz="2800" dirty="0"/>
              <a:t>for certain items</a:t>
            </a:r>
          </a:p>
          <a:p>
            <a:r>
              <a:rPr lang="en-US" sz="2800" dirty="0"/>
              <a:t>Restricted range of interests</a:t>
            </a:r>
          </a:p>
          <a:p>
            <a:r>
              <a:rPr lang="en-US" sz="2800" dirty="0"/>
              <a:t>Difficulty with social relationships</a:t>
            </a:r>
          </a:p>
          <a:p>
            <a:r>
              <a:rPr lang="en-US" sz="2800" dirty="0"/>
              <a:t>Repetitive behaviors; increase under stress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elf </a:t>
            </a:r>
            <a:r>
              <a:rPr lang="en-US" sz="2800" dirty="0"/>
              <a:t>injurious </a:t>
            </a:r>
            <a:r>
              <a:rPr lang="en-US" sz="2800" dirty="0" smtClean="0"/>
              <a:t>behavior</a:t>
            </a:r>
          </a:p>
          <a:p>
            <a:r>
              <a:rPr lang="en-US" sz="2800" dirty="0" smtClean="0"/>
              <a:t>Aggressive</a:t>
            </a:r>
            <a:endParaRPr lang="en-US" sz="2800" dirty="0"/>
          </a:p>
          <a:p>
            <a:r>
              <a:rPr lang="en-US" sz="2800" dirty="0" smtClean="0"/>
              <a:t>Pain </a:t>
            </a:r>
            <a:r>
              <a:rPr lang="en-US" sz="2800" dirty="0"/>
              <a:t>Experiences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Behavior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Evidence-based Functions</a:t>
            </a:r>
          </a:p>
          <a:p>
            <a:pPr lvl="1"/>
            <a:r>
              <a:rPr lang="en-US" dirty="0" smtClean="0"/>
              <a:t>Get ACCESS to:</a:t>
            </a:r>
          </a:p>
          <a:p>
            <a:pPr lvl="2"/>
            <a:r>
              <a:rPr lang="en-US" dirty="0" smtClean="0"/>
              <a:t>Tangible Items</a:t>
            </a:r>
          </a:p>
          <a:p>
            <a:pPr lvl="2"/>
            <a:r>
              <a:rPr lang="en-US" dirty="0" smtClean="0"/>
              <a:t>Social Attention</a:t>
            </a:r>
          </a:p>
          <a:p>
            <a:pPr lvl="2"/>
            <a:r>
              <a:rPr lang="en-US" dirty="0" smtClean="0"/>
              <a:t>Intern Stimulation</a:t>
            </a:r>
          </a:p>
          <a:p>
            <a:pPr lvl="1"/>
            <a:r>
              <a:rPr lang="en-US" dirty="0" smtClean="0"/>
              <a:t>ESCAPE: </a:t>
            </a:r>
          </a:p>
          <a:p>
            <a:pPr lvl="2"/>
            <a:r>
              <a:rPr lang="en-US" dirty="0" smtClean="0"/>
              <a:t>Tangible items</a:t>
            </a:r>
          </a:p>
          <a:p>
            <a:pPr lvl="2"/>
            <a:r>
              <a:rPr lang="en-US" dirty="0" smtClean="0"/>
              <a:t>Attention</a:t>
            </a:r>
          </a:p>
          <a:p>
            <a:pPr lvl="2"/>
            <a:r>
              <a:rPr lang="en-US" smtClean="0"/>
              <a:t>Internal Stimulation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ahoma" charset="0"/>
              </a:rPr>
              <a:t>Functions </a:t>
            </a:r>
            <a:r>
              <a:rPr lang="en-US" sz="3600" dirty="0">
                <a:latin typeface="Tahoma" charset="0"/>
              </a:rPr>
              <a:t>of Behavior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33800" y="1386417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Target Behavior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495800" y="169121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124200" y="1996017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495800" y="1996017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76400" y="2224617"/>
            <a:ext cx="13158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Obtain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Preferred </a:t>
            </a:r>
          </a:p>
          <a:p>
            <a:r>
              <a:rPr lang="en-US" sz="1400" dirty="0">
                <a:solidFill>
                  <a:schemeClr val="bg1"/>
                </a:solidFill>
              </a:rPr>
              <a:t>Environmental</a:t>
            </a:r>
          </a:p>
          <a:p>
            <a:r>
              <a:rPr lang="en-US" sz="1400" dirty="0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43600" y="2224617"/>
            <a:ext cx="13158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Escape/Avoid</a:t>
            </a:r>
          </a:p>
          <a:p>
            <a:r>
              <a:rPr lang="en-US" sz="1400">
                <a:solidFill>
                  <a:schemeClr val="bg1"/>
                </a:solidFill>
              </a:rPr>
              <a:t>Unpreferred</a:t>
            </a:r>
          </a:p>
          <a:p>
            <a:r>
              <a:rPr lang="en-US" sz="1400">
                <a:solidFill>
                  <a:schemeClr val="bg1"/>
                </a:solidFill>
              </a:rPr>
              <a:t>Environmental</a:t>
            </a:r>
          </a:p>
          <a:p>
            <a:r>
              <a:rPr lang="en-US" sz="1400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57200" y="3748617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76600" y="4053417"/>
            <a:ext cx="190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Internal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Stimulation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Visual Stimulation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Auditory Stimulation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Kinesthetic Stimulation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Endorphin </a:t>
            </a:r>
            <a:r>
              <a:rPr lang="en-US" sz="1200" dirty="0" smtClean="0">
                <a:solidFill>
                  <a:schemeClr val="bg1"/>
                </a:solidFill>
              </a:rPr>
              <a:t>Release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Positive Automatic Reinforcement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76400" y="4002617"/>
            <a:ext cx="13837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Social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Attention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Smiles &amp; laughter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Pats on back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Reprimands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Stares or looks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Positive Social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Reinforcement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0" y="4008967"/>
            <a:ext cx="175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Preferred Activities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Or Items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Toys</a:t>
            </a:r>
          </a:p>
          <a:p>
            <a:r>
              <a:rPr lang="en-US" sz="1200" dirty="0">
                <a:solidFill>
                  <a:schemeClr val="bg1"/>
                </a:solidFill>
              </a:rPr>
              <a:t>Food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Money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Positive Tangible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Or Edible Reinforcement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572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0574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6576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953000" y="4053417"/>
            <a:ext cx="15241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</a:rPr>
              <a:t>NonPreferred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Activities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Or Items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Difficult assignment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Transitions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Change in Routine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Negative Activity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Reinforcement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461125" y="4085167"/>
            <a:ext cx="1383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Social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Attention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Smiles &amp; laughter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Physical touch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Reprimands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Stares or looks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Negative Social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Reinforcement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908925" y="4008967"/>
            <a:ext cx="1327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Internal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Stimulation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Hunger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Pain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Itching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Negative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Automatic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Reinforcement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705600" y="329141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057400" y="329141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105400" y="3748617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51054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67056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8305800" y="374861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MSU_Maroon&amp;Grey">
  <a:themeElements>
    <a:clrScheme name="Custom 1">
      <a:dk1>
        <a:sysClr val="windowText" lastClr="000000"/>
      </a:dk1>
      <a:lt1>
        <a:sysClr val="window" lastClr="FFFFFF"/>
      </a:lt1>
      <a:dk2>
        <a:srgbClr val="5E091A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3429</TotalTime>
  <Words>922</Words>
  <Application>Microsoft Office PowerPoint</Application>
  <PresentationFormat>On-screen Show (4:3)</PresentationFormat>
  <Paragraphs>266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MSU_Maroon&amp;Grey</vt:lpstr>
      <vt:lpstr>Navigating Behavioral Adventures</vt:lpstr>
      <vt:lpstr>Contact Information</vt:lpstr>
      <vt:lpstr>Additional Contact Information</vt:lpstr>
      <vt:lpstr>Behavior 101</vt:lpstr>
      <vt:lpstr>Goals</vt:lpstr>
      <vt:lpstr>Keep in Mind…</vt:lpstr>
      <vt:lpstr>Common Challenging Behaviors in CHARGE</vt:lpstr>
      <vt:lpstr>Why Behavior Happens?</vt:lpstr>
      <vt:lpstr>Functions of Behavior</vt:lpstr>
      <vt:lpstr>We Know…</vt:lpstr>
      <vt:lpstr>Behavior In The Schools</vt:lpstr>
      <vt:lpstr>Warm-up</vt:lpstr>
      <vt:lpstr>The Problem</vt:lpstr>
      <vt:lpstr>The Solution</vt:lpstr>
      <vt:lpstr>More Goals!</vt:lpstr>
      <vt:lpstr>Pitfalls</vt:lpstr>
      <vt:lpstr>Most Behavior Plans</vt:lpstr>
      <vt:lpstr>Functional Behavior Assessment</vt:lpstr>
      <vt:lpstr>FBA</vt:lpstr>
      <vt:lpstr>FBA Components</vt:lpstr>
      <vt:lpstr>Indirect Measures</vt:lpstr>
      <vt:lpstr>Direct Measures</vt:lpstr>
      <vt:lpstr>Functional Analysis</vt:lpstr>
      <vt:lpstr>Behavior Intervention Plan</vt:lpstr>
      <vt:lpstr>BIP Breakdown</vt:lpstr>
      <vt:lpstr>Skills to Include</vt:lpstr>
      <vt:lpstr>BIP Considerations</vt:lpstr>
      <vt:lpstr>“My BIP does not work!”</vt:lpstr>
      <vt:lpstr>You mentioned IEP?</vt:lpstr>
      <vt:lpstr>Red Flags</vt:lpstr>
      <vt:lpstr>Behaviors to Consider</vt:lpstr>
      <vt:lpstr>Goals</vt:lpstr>
      <vt:lpstr>Behavior Goals</vt:lpstr>
      <vt:lpstr>Common Issues</vt:lpstr>
      <vt:lpstr>Wrapping Up</vt:lpstr>
      <vt:lpstr>Bulldog CHARGE   Research Lab</vt:lpstr>
      <vt:lpstr>Projects</vt:lpstr>
    </vt:vector>
  </TitlesOfParts>
  <Company>Mississippi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Josh Fultz</cp:lastModifiedBy>
  <cp:revision>119</cp:revision>
  <dcterms:created xsi:type="dcterms:W3CDTF">2015-07-09T18:42:12Z</dcterms:created>
  <dcterms:modified xsi:type="dcterms:W3CDTF">2017-11-08T18:48:46Z</dcterms:modified>
</cp:coreProperties>
</file>